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02" r:id="rId3"/>
    <p:sldId id="313" r:id="rId4"/>
    <p:sldId id="318" r:id="rId5"/>
    <p:sldId id="319" r:id="rId6"/>
    <p:sldId id="305" r:id="rId7"/>
    <p:sldId id="306" r:id="rId8"/>
    <p:sldId id="307" r:id="rId9"/>
    <p:sldId id="308" r:id="rId10"/>
    <p:sldId id="309" r:id="rId11"/>
    <p:sldId id="317" r:id="rId12"/>
    <p:sldId id="310" r:id="rId13"/>
    <p:sldId id="315" r:id="rId14"/>
    <p:sldId id="316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C411A"/>
    <a:srgbClr val="FF914B"/>
    <a:srgbClr val="C8EF95"/>
    <a:srgbClr val="203F5C"/>
    <a:srgbClr val="C4D2E2"/>
    <a:srgbClr val="2A4964"/>
    <a:srgbClr val="2C4C69"/>
    <a:srgbClr val="274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55" autoAdjust="0"/>
    <p:restoredTop sz="86247" autoAdjust="0"/>
  </p:normalViewPr>
  <p:slideViewPr>
    <p:cSldViewPr snapToGrid="0">
      <p:cViewPr varScale="1">
        <p:scale>
          <a:sx n="95" d="100"/>
          <a:sy n="95" d="100"/>
        </p:scale>
        <p:origin x="4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333A9-56EF-40BC-9EDF-1B6F8616DCD8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0E464-F6B9-489B-A6EF-5B47C6974C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52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安全智瞳是一套基於</a:t>
            </a:r>
            <a:r>
              <a:rPr lang="en-US" altLang="zh-TW" dirty="0" smtClean="0"/>
              <a:t>AI</a:t>
            </a:r>
            <a:r>
              <a:rPr lang="zh-TW" altLang="en-US" dirty="0" smtClean="0"/>
              <a:t>的智慧監控系統，提出自主情境設定系統，適用工廠管理、交通違規監控等情境，實現危險區域監控、交通執法自動化及事故預警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870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工安是每天都在發生，小至輕害，大至傷亡，而且我們分析過往的經驗，會發生工安意外的情況分成三種，</a:t>
            </a:r>
            <a:r>
              <a:rPr lang="en-US" altLang="zh-TW" dirty="0" smtClean="0"/>
              <a:t>….</a:t>
            </a:r>
          </a:p>
          <a:p>
            <a:r>
              <a:rPr lang="zh-TW" altLang="en-US" dirty="0" smtClean="0"/>
              <a:t>而我們希望這套系統可以達到的效益是 預防工安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事後檢討，為什麼預防工安如此重要呢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69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簡單說明，推廣作品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916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物件</a:t>
            </a:r>
            <a:r>
              <a:rPr lang="en-US" altLang="zh-TW" dirty="0" smtClean="0"/>
              <a:t>:</a:t>
            </a:r>
            <a:r>
              <a:rPr lang="zh-TW" altLang="en-US" dirty="0" smtClean="0"/>
              <a:t> 裝備舉例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41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簡單說明，推廣作品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0E464-F6B9-489B-A6EF-5B47C6974CA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02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97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96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15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82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46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21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575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209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04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08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938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C6E56-AFB1-40FC-9954-0B436E119043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1139D-D732-4C18-851C-ABAD060FFB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2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gif"/><Relationship Id="rId7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3.png"/><Relationship Id="rId3" Type="http://schemas.openxmlformats.org/officeDocument/2006/relationships/image" Target="../media/image19.png"/><Relationship Id="rId21" Type="http://schemas.openxmlformats.org/officeDocument/2006/relationships/image" Target="../media/image39.png"/><Relationship Id="rId7" Type="http://schemas.openxmlformats.org/officeDocument/2006/relationships/image" Target="../media/image22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26.png"/><Relationship Id="rId2" Type="http://schemas.openxmlformats.org/officeDocument/2006/relationships/image" Target="../media/image1.jp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5.png"/><Relationship Id="rId10" Type="http://schemas.openxmlformats.org/officeDocument/2006/relationships/image" Target="../media/image24.png"/><Relationship Id="rId19" Type="http://schemas.openxmlformats.org/officeDocument/2006/relationships/image" Target="../media/image37.png"/><Relationship Id="rId4" Type="http://schemas.openxmlformats.org/officeDocument/2006/relationships/image" Target="../media/image20.png"/><Relationship Id="rId9" Type="http://schemas.microsoft.com/office/2007/relationships/hdphoto" Target="../media/hdphoto1.wdp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g"/><Relationship Id="rId7" Type="http://schemas.microsoft.com/office/2007/relationships/hdphoto" Target="../media/hdphoto6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microsoft.com/office/2007/relationships/hdphoto" Target="../media/hdphoto5.wdp"/><Relationship Id="rId4" Type="http://schemas.openxmlformats.org/officeDocument/2006/relationships/image" Target="../media/image49.png"/><Relationship Id="rId9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7.gif"/><Relationship Id="rId2" Type="http://schemas.openxmlformats.org/officeDocument/2006/relationships/image" Target="../media/image1.jpg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microsoft.com/office/2007/relationships/hdphoto" Target="../media/hdphoto2.wdp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7.gif"/><Relationship Id="rId2" Type="http://schemas.openxmlformats.org/officeDocument/2006/relationships/image" Target="../media/image1.jp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microsoft.com/office/2007/relationships/hdphoto" Target="../media/hdphoto2.wdp"/><Relationship Id="rId5" Type="http://schemas.openxmlformats.org/officeDocument/2006/relationships/image" Target="../media/image21.png"/><Relationship Id="rId15" Type="http://schemas.microsoft.com/office/2007/relationships/hdphoto" Target="../media/hdphoto3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7.gif"/><Relationship Id="rId2" Type="http://schemas.openxmlformats.org/officeDocument/2006/relationships/image" Target="../media/image1.jp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microsoft.com/office/2007/relationships/hdphoto" Target="../media/hdphoto2.wdp"/><Relationship Id="rId5" Type="http://schemas.openxmlformats.org/officeDocument/2006/relationships/image" Target="../media/image21.png"/><Relationship Id="rId15" Type="http://schemas.microsoft.com/office/2007/relationships/hdphoto" Target="../media/hdphoto3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3967429" y="2461305"/>
            <a:ext cx="4257141" cy="1600319"/>
            <a:chOff x="2508309" y="2921168"/>
            <a:chExt cx="6795083" cy="1600319"/>
          </a:xfrm>
        </p:grpSpPr>
        <p:sp>
          <p:nvSpPr>
            <p:cNvPr id="6" name="文字方塊 5"/>
            <p:cNvSpPr txBox="1"/>
            <p:nvPr/>
          </p:nvSpPr>
          <p:spPr>
            <a:xfrm>
              <a:off x="2508309" y="2921168"/>
              <a:ext cx="67950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60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安全智瞳</a:t>
              </a:r>
              <a:endParaRPr lang="zh-TW" altLang="en-US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280037" y="4090600"/>
              <a:ext cx="32516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2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2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8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向右箭號 101"/>
          <p:cNvSpPr/>
          <p:nvPr/>
        </p:nvSpPr>
        <p:spPr>
          <a:xfrm rot="19528925">
            <a:off x="7522717" y="4562438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向右箭號 102"/>
          <p:cNvSpPr/>
          <p:nvPr/>
        </p:nvSpPr>
        <p:spPr>
          <a:xfrm>
            <a:off x="7576651" y="5395609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接點 106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群組 121"/>
          <p:cNvGrpSpPr/>
          <p:nvPr/>
        </p:nvGrpSpPr>
        <p:grpSpPr>
          <a:xfrm>
            <a:off x="9344416" y="4121411"/>
            <a:ext cx="1649454" cy="2356210"/>
            <a:chOff x="3021118" y="1461084"/>
            <a:chExt cx="2633251" cy="3862718"/>
          </a:xfrm>
        </p:grpSpPr>
        <p:pic>
          <p:nvPicPr>
            <p:cNvPr id="123" name="圖片 1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5" r="16264"/>
            <a:stretch/>
          </p:blipFill>
          <p:spPr>
            <a:xfrm>
              <a:off x="3021118" y="1461084"/>
              <a:ext cx="2633251" cy="3862718"/>
            </a:xfrm>
            <a:prstGeom prst="round2DiagRect">
              <a:avLst>
                <a:gd name="adj1" fmla="val 16667"/>
                <a:gd name="adj2" fmla="val 1683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4" name="矩形 123"/>
            <p:cNvSpPr/>
            <p:nvPr/>
          </p:nvSpPr>
          <p:spPr>
            <a:xfrm>
              <a:off x="3430301" y="2546984"/>
              <a:ext cx="1200510" cy="2578483"/>
            </a:xfrm>
            <a:prstGeom prst="rect">
              <a:avLst/>
            </a:prstGeom>
            <a:noFill/>
            <a:ln w="38100">
              <a:solidFill>
                <a:srgbClr val="C8EF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文字方塊 130"/>
            <p:cNvSpPr txBox="1"/>
            <p:nvPr/>
          </p:nvSpPr>
          <p:spPr>
            <a:xfrm>
              <a:off x="3240253" y="2100623"/>
              <a:ext cx="1524392" cy="4541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err="1" smtClean="0">
                  <a:solidFill>
                    <a:srgbClr val="C8EF95"/>
                  </a:solidFill>
                </a:rPr>
                <a:t>People_OK</a:t>
              </a:r>
              <a:endParaRPr lang="zh-TW" altLang="en-US" sz="1200" b="1" dirty="0">
                <a:solidFill>
                  <a:srgbClr val="C8EF95"/>
                </a:solidFill>
              </a:endParaRPr>
            </a:p>
          </p:txBody>
        </p:sp>
      </p:grpSp>
      <p:grpSp>
        <p:nvGrpSpPr>
          <p:cNvPr id="135" name="群組 134"/>
          <p:cNvGrpSpPr/>
          <p:nvPr/>
        </p:nvGrpSpPr>
        <p:grpSpPr>
          <a:xfrm>
            <a:off x="6511642" y="4748494"/>
            <a:ext cx="451010" cy="1278818"/>
            <a:chOff x="6665624" y="4893054"/>
            <a:chExt cx="451010" cy="1278818"/>
          </a:xfrm>
        </p:grpSpPr>
        <p:pic>
          <p:nvPicPr>
            <p:cNvPr id="136" name="圖片 13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205" y="5531415"/>
              <a:ext cx="449429" cy="640457"/>
            </a:xfrm>
            <a:prstGeom prst="rect">
              <a:avLst/>
            </a:prstGeom>
          </p:spPr>
        </p:pic>
        <p:pic>
          <p:nvPicPr>
            <p:cNvPr id="137" name="圖片 136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65624" y="5046203"/>
              <a:ext cx="449428" cy="438530"/>
            </a:xfrm>
            <a:prstGeom prst="rect">
              <a:avLst/>
            </a:prstGeom>
          </p:spPr>
        </p:pic>
        <p:pic>
          <p:nvPicPr>
            <p:cNvPr id="138" name="圖片 13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21899" y="4893054"/>
              <a:ext cx="338259" cy="330056"/>
            </a:xfrm>
            <a:prstGeom prst="rect">
              <a:avLst/>
            </a:prstGeom>
          </p:spPr>
        </p:pic>
      </p:grpSp>
      <p:sp>
        <p:nvSpPr>
          <p:cNvPr id="139" name="圓角矩形 138"/>
          <p:cNvSpPr/>
          <p:nvPr/>
        </p:nvSpPr>
        <p:spPr>
          <a:xfrm>
            <a:off x="6379667" y="6112234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PLVH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140" name="圖片 13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27" y="5058017"/>
            <a:ext cx="366294" cy="366294"/>
          </a:xfrm>
          <a:prstGeom prst="rect">
            <a:avLst/>
          </a:prstGeom>
        </p:spPr>
      </p:pic>
      <p:grpSp>
        <p:nvGrpSpPr>
          <p:cNvPr id="141" name="群組 140"/>
          <p:cNvGrpSpPr/>
          <p:nvPr/>
        </p:nvGrpSpPr>
        <p:grpSpPr>
          <a:xfrm>
            <a:off x="7002755" y="1543730"/>
            <a:ext cx="1894976" cy="2225717"/>
            <a:chOff x="7002755" y="4336417"/>
            <a:chExt cx="1894976" cy="2225717"/>
          </a:xfrm>
        </p:grpSpPr>
        <p:pic>
          <p:nvPicPr>
            <p:cNvPr id="142" name="Picture 4" descr="臺北市勞動檢查處-新聞稿-北市春安勞檢違規率下降4％，已有進步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755" y="4415440"/>
              <a:ext cx="1609266" cy="2146694"/>
            </a:xfrm>
            <a:prstGeom prst="round2DiagRect">
              <a:avLst>
                <a:gd name="adj1" fmla="val 16667"/>
                <a:gd name="adj2" fmla="val 12549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矩形 142"/>
            <p:cNvSpPr/>
            <p:nvPr/>
          </p:nvSpPr>
          <p:spPr>
            <a:xfrm>
              <a:off x="8233638" y="5570211"/>
              <a:ext cx="298744" cy="959472"/>
            </a:xfrm>
            <a:prstGeom prst="rect">
              <a:avLst/>
            </a:prstGeom>
            <a:noFill/>
            <a:ln w="38100">
              <a:solidFill>
                <a:srgbClr val="FF914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文字方塊 144"/>
            <p:cNvSpPr txBox="1"/>
            <p:nvPr/>
          </p:nvSpPr>
          <p:spPr>
            <a:xfrm>
              <a:off x="7930671" y="5334062"/>
              <a:ext cx="9670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rgbClr val="FF914B"/>
                  </a:solidFill>
                </a:rPr>
                <a:t>People_OUT</a:t>
              </a:r>
              <a:endParaRPr lang="zh-TW" altLang="en-US" sz="1200" dirty="0">
                <a:solidFill>
                  <a:srgbClr val="FF914B"/>
                </a:solidFill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7546624" y="4552416"/>
              <a:ext cx="295320" cy="87762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7193553" y="4336417"/>
              <a:ext cx="827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People_IN</a:t>
              </a:r>
              <a:endParaRPr lang="zh-TW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9" name="橢圓 148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向右箭號 150"/>
          <p:cNvSpPr/>
          <p:nvPr/>
        </p:nvSpPr>
        <p:spPr>
          <a:xfrm>
            <a:off x="5271139" y="2588113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2" name="直線接點 151"/>
          <p:cNvCxnSpPr/>
          <p:nvPr/>
        </p:nvCxnSpPr>
        <p:spPr>
          <a:xfrm>
            <a:off x="5032274" y="2637348"/>
            <a:ext cx="1004429" cy="284075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橢圓 152"/>
          <p:cNvSpPr/>
          <p:nvPr/>
        </p:nvSpPr>
        <p:spPr>
          <a:xfrm>
            <a:off x="4983095" y="2541375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6" name="直線接點 155"/>
          <p:cNvCxnSpPr/>
          <p:nvPr/>
        </p:nvCxnSpPr>
        <p:spPr>
          <a:xfrm>
            <a:off x="5067049" y="4067340"/>
            <a:ext cx="969654" cy="141076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36" name="文字方塊 3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9521950" y="1583228"/>
            <a:ext cx="874331" cy="269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rgbClr val="FF0000"/>
                </a:solidFill>
              </a:rPr>
              <a:t>People_NG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891901" y="1820730"/>
            <a:ext cx="282880" cy="767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91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圓角矩形 56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2042059" y="2866627"/>
            <a:ext cx="1721640" cy="643825"/>
          </a:xfrm>
          <a:prstGeom prst="roundRect">
            <a:avLst/>
          </a:prstGeom>
          <a:solidFill>
            <a:srgbClr val="203F5C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主物件</a:t>
            </a:r>
          </a:p>
        </p:txBody>
      </p:sp>
      <p:sp>
        <p:nvSpPr>
          <p:cNvPr id="21" name="圓角矩形 20"/>
          <p:cNvSpPr/>
          <p:nvPr/>
        </p:nvSpPr>
        <p:spPr>
          <a:xfrm>
            <a:off x="4920074" y="2855463"/>
            <a:ext cx="1880607" cy="643825"/>
          </a:xfrm>
          <a:prstGeom prst="roundRect">
            <a:avLst/>
          </a:prstGeom>
          <a:solidFill>
            <a:srgbClr val="C4D2E2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rPr>
              <a:t>N</a:t>
            </a:r>
            <a:r>
              <a:rPr kumimoji="0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rPr>
              <a:t>子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rPr>
              <a:t>物件</a:t>
            </a:r>
          </a:p>
        </p:txBody>
      </p:sp>
      <p:sp>
        <p:nvSpPr>
          <p:cNvPr id="24" name="加號 23"/>
          <p:cNvSpPr/>
          <p:nvPr/>
        </p:nvSpPr>
        <p:spPr>
          <a:xfrm>
            <a:off x="3814915" y="2797215"/>
            <a:ext cx="912917" cy="864738"/>
          </a:xfrm>
          <a:prstGeom prst="mathPlus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等於 24"/>
          <p:cNvSpPr/>
          <p:nvPr/>
        </p:nvSpPr>
        <p:spPr>
          <a:xfrm>
            <a:off x="7105296" y="2793304"/>
            <a:ext cx="913865" cy="828240"/>
          </a:xfrm>
          <a:prstGeom prst="mathEqual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8323776" y="2881602"/>
            <a:ext cx="1782750" cy="622838"/>
          </a:xfrm>
          <a:prstGeom prst="roundRect">
            <a:avLst/>
          </a:prstGeom>
          <a:solidFill>
            <a:srgbClr val="FF914B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軟正黑體" pitchFamily="34" charset="-120"/>
              </a:rPr>
              <a:t>新物件</a:t>
            </a:r>
          </a:p>
        </p:txBody>
      </p:sp>
      <p:grpSp>
        <p:nvGrpSpPr>
          <p:cNvPr id="87" name="群組 86"/>
          <p:cNvGrpSpPr/>
          <p:nvPr/>
        </p:nvGrpSpPr>
        <p:grpSpPr>
          <a:xfrm>
            <a:off x="2902879" y="3661953"/>
            <a:ext cx="6312272" cy="1896637"/>
            <a:chOff x="2902879" y="3661953"/>
            <a:chExt cx="6312272" cy="1896637"/>
          </a:xfrm>
        </p:grpSpPr>
        <p:cxnSp>
          <p:nvCxnSpPr>
            <p:cNvPr id="76" name="直線接點 75"/>
            <p:cNvCxnSpPr/>
            <p:nvPr/>
          </p:nvCxnSpPr>
          <p:spPr>
            <a:xfrm>
              <a:off x="9215151" y="3661953"/>
              <a:ext cx="0" cy="1242238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2902879" y="4904191"/>
              <a:ext cx="6312271" cy="1127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 flipV="1">
              <a:off x="2902879" y="3715269"/>
              <a:ext cx="0" cy="1205348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文字方塊 81"/>
            <p:cNvSpPr txBox="1"/>
            <p:nvPr/>
          </p:nvSpPr>
          <p:spPr>
            <a:xfrm>
              <a:off x="5202132" y="5120281"/>
              <a:ext cx="1644207" cy="438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可重複疊代</a:t>
              </a:r>
              <a:endPara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19" name="文字方塊 18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9674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95616" y="117426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5001" y="1425591"/>
            <a:ext cx="928593" cy="906076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583" y="2153973"/>
            <a:ext cx="1108663" cy="1081776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50" y="2597979"/>
            <a:ext cx="992481" cy="968412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327" y="4126685"/>
            <a:ext cx="856355" cy="835587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5601" y="5605644"/>
            <a:ext cx="995776" cy="971631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64" y="5010616"/>
            <a:ext cx="1104487" cy="157394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321" y="4184665"/>
            <a:ext cx="1169601" cy="114123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916" y="4309319"/>
            <a:ext cx="1027955" cy="102795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50" y="3660103"/>
            <a:ext cx="639074" cy="6390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37" y="1469835"/>
            <a:ext cx="1504127" cy="15041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79" y="5046297"/>
            <a:ext cx="1811703" cy="18117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332" y="5395695"/>
            <a:ext cx="1188866" cy="11888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49" y="1370470"/>
            <a:ext cx="1046238" cy="104623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70" y="4209154"/>
            <a:ext cx="1129575" cy="112957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65" y="5416758"/>
            <a:ext cx="1216022" cy="121602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63" y="4805794"/>
            <a:ext cx="1212261" cy="121226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8" y="3846357"/>
            <a:ext cx="1002757" cy="100275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63" y="1470247"/>
            <a:ext cx="971498" cy="97149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7" y="5466271"/>
            <a:ext cx="1072373" cy="1072373"/>
          </a:xfrm>
          <a:prstGeom prst="rect">
            <a:avLst/>
          </a:prstGeom>
        </p:spPr>
      </p:pic>
      <p:sp>
        <p:nvSpPr>
          <p:cNvPr id="22" name="圓角矩形圖說文字 21"/>
          <p:cNvSpPr/>
          <p:nvPr/>
        </p:nvSpPr>
        <p:spPr>
          <a:xfrm>
            <a:off x="3439756" y="3442937"/>
            <a:ext cx="5666078" cy="1174262"/>
          </a:xfrm>
          <a:prstGeom prst="wedgeRoundRectCallout">
            <a:avLst>
              <a:gd name="adj1" fmla="val -59070"/>
              <a:gd name="adj2" fmla="val -798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990241" y="3737680"/>
            <a:ext cx="456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有成千上萬種組合</a:t>
            </a:r>
            <a:r>
              <a:rPr lang="en-US" altLang="zh-TW" sz="3200" b="1" dirty="0" smtClean="0">
                <a:ln w="2222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63" y="2649222"/>
            <a:ext cx="1001456" cy="100145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30" y="4965543"/>
            <a:ext cx="1001456" cy="1001456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50" y="2934260"/>
            <a:ext cx="1001456" cy="100145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580" y="2874357"/>
            <a:ext cx="1079326" cy="107932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82" y="2221011"/>
            <a:ext cx="1045262" cy="104526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29" y="1469835"/>
            <a:ext cx="1001456" cy="100145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426" y="1458410"/>
            <a:ext cx="1188468" cy="1188468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37" name="文字方塊 36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97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565442" y="1860820"/>
            <a:ext cx="5260729" cy="4333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356641" y="1885147"/>
            <a:ext cx="5891349" cy="4333268"/>
            <a:chOff x="326571" y="2148560"/>
            <a:chExt cx="5891349" cy="4333268"/>
          </a:xfrm>
        </p:grpSpPr>
        <p:sp>
          <p:nvSpPr>
            <p:cNvPr id="2" name="矩形 1"/>
            <p:cNvSpPr/>
            <p:nvPr/>
          </p:nvSpPr>
          <p:spPr>
            <a:xfrm>
              <a:off x="326571" y="2148560"/>
              <a:ext cx="5891349" cy="4333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內容版面配置區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4" r="11894"/>
            <a:stretch/>
          </p:blipFill>
          <p:spPr>
            <a:xfrm>
              <a:off x="504477" y="2266620"/>
              <a:ext cx="5551096" cy="4097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74" t="19275" r="13730" b="5469"/>
          <a:stretch/>
        </p:blipFill>
        <p:spPr>
          <a:xfrm>
            <a:off x="6565442" y="1860821"/>
            <a:ext cx="2626215" cy="43332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41796" y="3540679"/>
            <a:ext cx="23342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方便拆裝，如果施工區域轉移樓層，也</a:t>
            </a:r>
            <a:r>
              <a:rPr lang="zh-TW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可快速</a:t>
            </a:r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部署，達到工安</a:t>
            </a:r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監控。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15" name="文字方塊 14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行動設備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25674" y="1781797"/>
            <a:ext cx="11140653" cy="4509355"/>
            <a:chOff x="619032" y="1801504"/>
            <a:chExt cx="10991962" cy="4449170"/>
          </a:xfrm>
        </p:grpSpPr>
        <p:sp>
          <p:nvSpPr>
            <p:cNvPr id="2" name="圓角矩形 1"/>
            <p:cNvSpPr/>
            <p:nvPr/>
          </p:nvSpPr>
          <p:spPr>
            <a:xfrm>
              <a:off x="619032" y="1801504"/>
              <a:ext cx="3495768" cy="4449170"/>
            </a:xfrm>
            <a:prstGeom prst="roundRect">
              <a:avLst>
                <a:gd name="adj" fmla="val 117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815793" y="4366870"/>
              <a:ext cx="3102246" cy="9413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更多的情境應用</a:t>
              </a:r>
              <a:endParaRPr lang="en-US" altLang="zh-TW" sz="1600" b="1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串接政府各種公共道路的監視鏡頭，進行科技執法降低交通事故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4367129" y="1801504"/>
              <a:ext cx="3495768" cy="4449170"/>
            </a:xfrm>
            <a:prstGeom prst="roundRect">
              <a:avLst>
                <a:gd name="adj" fmla="val 117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63890" y="4192968"/>
              <a:ext cx="3102246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16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遠端設定與偵測</a:t>
              </a:r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</a:t>
              </a:r>
              <a:endParaRPr lang="en-US" altLang="zh-TW" sz="1600" b="1" dirty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查詢</a:t>
              </a:r>
              <a:r>
                <a:rPr lang="zh-TW" altLang="en-US" sz="16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</a:t>
              </a:r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</a:t>
              </a:r>
              <a:endParaRPr lang="en-US" altLang="zh-TW" sz="1600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手機進行情境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設定，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方便使用者不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需回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設定情境，且可透過</a:t>
              </a:r>
              <a:r>
                <a:rPr lang="en-US" altLang="zh-TW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來進行拍照與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錄製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查詢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影像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確認是否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工安，提高移動性裝置的使用便利性。</a:t>
              </a:r>
              <a:endParaRPr lang="zh-TW" altLang="en-US" sz="1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8115226" y="1801504"/>
              <a:ext cx="3495768" cy="4449170"/>
            </a:xfrm>
            <a:prstGeom prst="roundRect">
              <a:avLst>
                <a:gd name="adj" fmla="val 117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311987" y="4364905"/>
              <a:ext cx="310224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即時訊息</a:t>
              </a:r>
              <a:endParaRPr lang="en-US" altLang="zh-TW" sz="1600" b="1" dirty="0" smtClean="0">
                <a:solidFill>
                  <a:srgbClr val="203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雖現場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警報器通知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現場人員違反工安情況，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但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因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沒監工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的因素，</a:t>
              </a:r>
              <a:r>
                <a:rPr lang="zh-TW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可能導致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人員忽略警報，因此透過即時訊息通知管理人員，請人員通知現場需符合作業安全規範</a:t>
              </a:r>
              <a:r>
                <a:rPr lang="zh-TW" altLang="en-US" sz="1200" dirty="0">
                  <a:solidFill>
                    <a:schemeClr val="bg1">
                      <a:lumMod val="50000"/>
                    </a:schemeClr>
                  </a:solidFill>
                </a:rPr>
                <a:t>。</a:t>
              </a: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brightnessContrast bright="-50000" contras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03" y="2482274"/>
              <a:ext cx="1323236" cy="1323236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"/>
                      </a14:imgEffect>
                      <a14:imgEffect>
                        <a14:brightnessContrast contrast="-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0424" y="2461206"/>
              <a:ext cx="1365371" cy="1365371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1628" y1="43210" x2="47907" y2="59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4527" y="2690263"/>
            <a:ext cx="1242875" cy="936492"/>
          </a:xfrm>
          <a:prstGeom prst="rect">
            <a:avLst/>
          </a:prstGeom>
        </p:spPr>
      </p:pic>
      <p:grpSp>
        <p:nvGrpSpPr>
          <p:cNvPr id="24" name="群組 23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25" name="文字方塊 24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未來展望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3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圓角矩形 26"/>
          <p:cNvSpPr/>
          <p:nvPr/>
        </p:nvSpPr>
        <p:spPr>
          <a:xfrm>
            <a:off x="-753035" y="1181429"/>
            <a:ext cx="13460506" cy="6359681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24" name="文字方塊 23"/>
            <p:cNvSpPr txBox="1"/>
            <p:nvPr/>
          </p:nvSpPr>
          <p:spPr>
            <a:xfrm>
              <a:off x="2508309" y="2921168"/>
              <a:ext cx="67950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安全智瞳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411070" y="1407946"/>
            <a:ext cx="9088244" cy="422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基於</a:t>
            </a:r>
            <a:r>
              <a:rPr lang="en-US" altLang="zh-TW" sz="2800" b="1" dirty="0"/>
              <a:t>AI</a:t>
            </a:r>
            <a:r>
              <a:rPr lang="zh-TW" altLang="en-US" sz="2800" b="1" dirty="0"/>
              <a:t>的智慧監控</a:t>
            </a:r>
            <a:r>
              <a:rPr lang="zh-TW" altLang="en-US" sz="2800" b="1" dirty="0" smtClean="0"/>
              <a:t>系統</a:t>
            </a:r>
            <a:endParaRPr lang="en-US" altLang="zh-TW" sz="2800" b="1" dirty="0" smtClean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自主</a:t>
            </a:r>
            <a:r>
              <a:rPr lang="zh-TW" altLang="en-US" sz="2800" b="1" dirty="0"/>
              <a:t>情境設定</a:t>
            </a:r>
            <a:r>
              <a:rPr lang="zh-TW" altLang="en-US" sz="2800" b="1" dirty="0" smtClean="0"/>
              <a:t>系統</a:t>
            </a:r>
            <a:endParaRPr lang="en-US" altLang="zh-TW" sz="2800" b="1" dirty="0" smtClean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/>
              <a:t>適用工廠管理、交通違規監控等</a:t>
            </a:r>
            <a:r>
              <a:rPr lang="zh-TW" altLang="en-US" sz="2800" b="1" dirty="0" smtClean="0"/>
              <a:t>情境</a:t>
            </a:r>
            <a:endParaRPr lang="en-US" altLang="zh-TW" sz="2800" b="1" dirty="0" smtClean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自行設定情境，不需要額外開發程式</a:t>
            </a:r>
            <a:endParaRPr lang="en-US" altLang="zh-TW" sz="2800" b="1" dirty="0" smtClean="0"/>
          </a:p>
        </p:txBody>
      </p:sp>
      <p:grpSp>
        <p:nvGrpSpPr>
          <p:cNvPr id="29" name="群組 28"/>
          <p:cNvGrpSpPr/>
          <p:nvPr/>
        </p:nvGrpSpPr>
        <p:grpSpPr>
          <a:xfrm>
            <a:off x="7088103" y="1549009"/>
            <a:ext cx="5004580" cy="4310199"/>
            <a:chOff x="2872409" y="2139482"/>
            <a:chExt cx="5381263" cy="4220042"/>
          </a:xfrm>
        </p:grpSpPr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52" t="50716" b="3238"/>
            <a:stretch/>
          </p:blipFill>
          <p:spPr>
            <a:xfrm>
              <a:off x="5435185" y="2139482"/>
              <a:ext cx="2818487" cy="2065528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34" b="53299"/>
            <a:stretch/>
          </p:blipFill>
          <p:spPr>
            <a:xfrm>
              <a:off x="2872409" y="4172406"/>
              <a:ext cx="5381263" cy="2187118"/>
            </a:xfrm>
            <a:prstGeom prst="rect">
              <a:avLst/>
            </a:prstGeom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78" r="75466" b="3884"/>
            <a:stretch/>
          </p:blipFill>
          <p:spPr>
            <a:xfrm>
              <a:off x="2872409" y="2139482"/>
              <a:ext cx="2679703" cy="2065528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1633590" y="6241057"/>
            <a:ext cx="9575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200" b="1" dirty="0" smtClean="0">
                <a:solidFill>
                  <a:srgbClr val="FF0000"/>
                </a:solidFill>
              </a:rPr>
              <a:t>每一支監視器都能簡易的設定所需的辨識情境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2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圓角矩形 56"/>
          <p:cNvSpPr/>
          <p:nvPr/>
        </p:nvSpPr>
        <p:spPr>
          <a:xfrm>
            <a:off x="-655900" y="1193313"/>
            <a:ext cx="13454742" cy="5812856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298917" y="1567543"/>
            <a:ext cx="24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安全智瞳系統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6491909" y="5010186"/>
            <a:ext cx="286488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物件模組化，提高模型泛化性</a:t>
            </a:r>
            <a:endParaRPr lang="en-US" altLang="zh-TW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單一模型維護</a:t>
            </a:r>
            <a:endParaRPr lang="en-US" altLang="zh-TW" sz="14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使用者自行定義所需情境</a:t>
            </a:r>
            <a:endParaRPr lang="en-US" altLang="zh-TW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564758" y="5010186"/>
            <a:ext cx="30444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不同場景需要訓練不同模型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落地情境需要客製化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模型泛化性不足，模</a:t>
            </a:r>
            <a:r>
              <a:rPr lang="zh-TW" altLang="en-US" sz="1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無法共用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模型維護困難性會呈線性增加</a:t>
            </a:r>
            <a:endParaRPr lang="en-US" altLang="zh-TW" sz="14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6" y="2043104"/>
            <a:ext cx="4872172" cy="270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" t="8182" b="7731"/>
          <a:stretch/>
        </p:blipFill>
        <p:spPr>
          <a:xfrm>
            <a:off x="6298917" y="2043104"/>
            <a:ext cx="5577257" cy="2707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文字方塊 43"/>
          <p:cNvSpPr txBox="1"/>
          <p:nvPr/>
        </p:nvSpPr>
        <p:spPr>
          <a:xfrm>
            <a:off x="564758" y="1567543"/>
            <a:ext cx="130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市面軟體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5877920" y="1567543"/>
            <a:ext cx="0" cy="4876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 rot="914160">
            <a:off x="10245604" y="5523900"/>
            <a:ext cx="2707196" cy="1063856"/>
            <a:chOff x="10455510" y="1492398"/>
            <a:chExt cx="2247656" cy="883269"/>
          </a:xfrm>
        </p:grpSpPr>
        <p:sp>
          <p:nvSpPr>
            <p:cNvPr id="11" name="橢圓 10"/>
            <p:cNvSpPr/>
            <p:nvPr/>
          </p:nvSpPr>
          <p:spPr>
            <a:xfrm>
              <a:off x="10455510" y="1492398"/>
              <a:ext cx="883269" cy="88326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542731" y="1655655"/>
              <a:ext cx="2160435" cy="59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solidFill>
                    <a:schemeClr val="bg1"/>
                  </a:solidFill>
                  <a:latin typeface="Noto Sans KR Medium" panose="020B0600000000000000" pitchFamily="34" charset="-128"/>
                  <a:ea typeface="Noto Sans KR Medium" panose="020B0600000000000000" pitchFamily="34" charset="-128"/>
                </a:rPr>
                <a:t>勝</a:t>
              </a:r>
              <a:r>
                <a:rPr lang="en-US" altLang="zh-TW" sz="3600" b="1" dirty="0" smtClean="0">
                  <a:solidFill>
                    <a:schemeClr val="bg1"/>
                  </a:solidFill>
                  <a:latin typeface="Noto Sans KR Medium" panose="020B0600000000000000" pitchFamily="34" charset="-128"/>
                  <a:ea typeface="Noto Sans KR Medium" panose="020B0600000000000000" pitchFamily="34" charset="-128"/>
                </a:rPr>
                <a:t>!</a:t>
              </a:r>
              <a:endParaRPr lang="zh-TW" altLang="en-US" sz="3600" b="1" dirty="0">
                <a:solidFill>
                  <a:schemeClr val="bg1"/>
                </a:solidFill>
                <a:latin typeface="Noto Sans KR Medium" panose="020B0600000000000000" pitchFamily="34" charset="-128"/>
                <a:ea typeface="Noto Sans KR Medium" panose="020B0600000000000000" pitchFamily="34" charset="-128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22" name="文字方塊 21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市場比較</a:t>
              </a:r>
              <a:endParaRPr lang="zh-TW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4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圓角矩形 37"/>
          <p:cNvSpPr/>
          <p:nvPr/>
        </p:nvSpPr>
        <p:spPr>
          <a:xfrm>
            <a:off x="-753035" y="1181429"/>
            <a:ext cx="13460506" cy="6359681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8475742" y="4853436"/>
            <a:ext cx="2123928" cy="1556903"/>
            <a:chOff x="8692176" y="1715737"/>
            <a:chExt cx="1520355" cy="1475444"/>
          </a:xfrm>
        </p:grpSpPr>
        <p:sp>
          <p:nvSpPr>
            <p:cNvPr id="46" name="文字方塊 45"/>
            <p:cNvSpPr txBox="1"/>
            <p:nvPr/>
          </p:nvSpPr>
          <p:spPr>
            <a:xfrm>
              <a:off x="8692176" y="1715737"/>
              <a:ext cx="1511816" cy="24792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1050" dirty="0"/>
                <a:t>防墜保護措施提醒</a:t>
              </a: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2180" y="1931181"/>
              <a:ext cx="1520351" cy="1260000"/>
            </a:xfrm>
            <a:prstGeom prst="rect">
              <a:avLst/>
            </a:prstGeom>
          </p:spPr>
        </p:pic>
      </p:grpSp>
      <p:grpSp>
        <p:nvGrpSpPr>
          <p:cNvPr id="2" name="群組 1"/>
          <p:cNvGrpSpPr/>
          <p:nvPr/>
        </p:nvGrpSpPr>
        <p:grpSpPr>
          <a:xfrm>
            <a:off x="1647467" y="4853436"/>
            <a:ext cx="2225531" cy="1556903"/>
            <a:chOff x="1565618" y="1715737"/>
            <a:chExt cx="2194452" cy="1475444"/>
          </a:xfrm>
        </p:grpSpPr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8"/>
            <a:stretch/>
          </p:blipFill>
          <p:spPr>
            <a:xfrm>
              <a:off x="1565618" y="1931181"/>
              <a:ext cx="2194452" cy="1260000"/>
            </a:xfrm>
            <a:prstGeom prst="rect">
              <a:avLst/>
            </a:prstGeom>
          </p:spPr>
        </p:pic>
        <p:sp>
          <p:nvSpPr>
            <p:cNvPr id="57" name="文字方塊 56"/>
            <p:cNvSpPr txBox="1"/>
            <p:nvPr/>
          </p:nvSpPr>
          <p:spPr>
            <a:xfrm>
              <a:off x="1565618" y="1715737"/>
              <a:ext cx="2194451" cy="24792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 dirty="0" smtClean="0"/>
                <a:t>操作吊掛器具需要配戴安全裝</a:t>
              </a:r>
              <a:r>
                <a:rPr lang="zh-TW" altLang="en-US" sz="1050" b="1" dirty="0"/>
                <a:t>備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968825" y="4853436"/>
            <a:ext cx="2195208" cy="1556903"/>
            <a:chOff x="4040947" y="1715737"/>
            <a:chExt cx="2080352" cy="1475444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948" y="1931181"/>
              <a:ext cx="2080351" cy="1260000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4040947" y="1715737"/>
              <a:ext cx="2080351" cy="24792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 dirty="0" smtClean="0"/>
                <a:t>操作吊掛器具需要配戴安全裝</a:t>
              </a:r>
              <a:r>
                <a:rPr lang="zh-TW" altLang="en-US" sz="1050" b="1" dirty="0"/>
                <a:t>備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259863" y="4853436"/>
            <a:ext cx="2120048" cy="1556903"/>
            <a:chOff x="6402175" y="1715737"/>
            <a:chExt cx="2009125" cy="1475444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177" y="1931181"/>
              <a:ext cx="2009123" cy="1260000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6402175" y="1715737"/>
              <a:ext cx="2009125" cy="2406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50" b="1" dirty="0" smtClean="0"/>
                <a:t>操作吊掛器具需要配戴安全裝</a:t>
              </a:r>
              <a:r>
                <a:rPr lang="zh-TW" altLang="en-US" sz="1050" b="1" dirty="0"/>
                <a:t>備</a:t>
              </a: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919001" y="1644475"/>
            <a:ext cx="2127741" cy="1368197"/>
            <a:chOff x="1749768" y="3344265"/>
            <a:chExt cx="2431578" cy="1470084"/>
          </a:xfrm>
        </p:grpSpPr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768" y="3554349"/>
              <a:ext cx="2431578" cy="1260000"/>
            </a:xfrm>
            <a:prstGeom prst="rect">
              <a:avLst/>
            </a:prstGeom>
          </p:spPr>
        </p:pic>
        <p:sp>
          <p:nvSpPr>
            <p:cNvPr id="60" name="文字方塊 59"/>
            <p:cNvSpPr txBox="1"/>
            <p:nvPr/>
          </p:nvSpPr>
          <p:spPr>
            <a:xfrm>
              <a:off x="1749768" y="3344265"/>
              <a:ext cx="2429356" cy="28109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1050" dirty="0"/>
                <a:t>易燃物堆積、環境雜亂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5137185" y="1644475"/>
            <a:ext cx="2301593" cy="1395757"/>
            <a:chOff x="4843311" y="3344265"/>
            <a:chExt cx="2259649" cy="1470084"/>
          </a:xfrm>
        </p:grpSpPr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3311" y="3554349"/>
              <a:ext cx="2259649" cy="1260000"/>
            </a:xfrm>
            <a:prstGeom prst="rect">
              <a:avLst/>
            </a:prstGeom>
          </p:spPr>
        </p:pic>
        <p:sp>
          <p:nvSpPr>
            <p:cNvPr id="61" name="文字方塊 60"/>
            <p:cNvSpPr txBox="1"/>
            <p:nvPr/>
          </p:nvSpPr>
          <p:spPr>
            <a:xfrm>
              <a:off x="4843311" y="3344265"/>
              <a:ext cx="2259649" cy="27554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1050" dirty="0"/>
                <a:t>易燃物堆積、環境雜亂</a:t>
              </a: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7529221" y="1644475"/>
            <a:ext cx="2249453" cy="1361312"/>
            <a:chOff x="7764924" y="3338905"/>
            <a:chExt cx="1871580" cy="1475444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924" y="3554349"/>
              <a:ext cx="1871580" cy="1260000"/>
            </a:xfrm>
            <a:prstGeom prst="rect">
              <a:avLst/>
            </a:prstGeom>
          </p:spPr>
        </p:pic>
        <p:sp>
          <p:nvSpPr>
            <p:cNvPr id="62" name="文字方塊 61"/>
            <p:cNvSpPr txBox="1"/>
            <p:nvPr/>
          </p:nvSpPr>
          <p:spPr>
            <a:xfrm>
              <a:off x="7764924" y="3338905"/>
              <a:ext cx="1871580" cy="28354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1050" dirty="0"/>
                <a:t>易燃物堆積、環境雜亂</a:t>
              </a: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2919001" y="3161223"/>
            <a:ext cx="2125797" cy="1478216"/>
            <a:chOff x="1718070" y="4938643"/>
            <a:chExt cx="2461054" cy="1478216"/>
          </a:xfrm>
        </p:grpSpPr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071" y="5156859"/>
              <a:ext cx="2461053" cy="1260000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1718070" y="4938643"/>
              <a:ext cx="2461053" cy="26161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1050" dirty="0"/>
                <a:t>風險性操作須配戴安全配備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137185" y="3161223"/>
            <a:ext cx="2313685" cy="1496045"/>
            <a:chOff x="4815181" y="4920814"/>
            <a:chExt cx="2313685" cy="1496045"/>
          </a:xfrm>
        </p:grpSpPr>
        <p:pic>
          <p:nvPicPr>
            <p:cNvPr id="55" name="圖片 5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181" y="5156859"/>
              <a:ext cx="2313685" cy="1260000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4815182" y="4920814"/>
              <a:ext cx="2311438" cy="26161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1050" dirty="0"/>
                <a:t>風險性操作須配戴安全配備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529221" y="3161223"/>
            <a:ext cx="2249454" cy="1478216"/>
            <a:chOff x="7760457" y="4938643"/>
            <a:chExt cx="2074994" cy="1478216"/>
          </a:xfrm>
        </p:grpSpPr>
        <p:pic>
          <p:nvPicPr>
            <p:cNvPr id="56" name="圖片 5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924" y="5156859"/>
              <a:ext cx="2070526" cy="1260000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7760457" y="4938643"/>
              <a:ext cx="2074994" cy="26161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sz="800" b="1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TW" altLang="en-US" sz="1050" dirty="0"/>
                <a:t>風險性操作須配戴安全配備</a:t>
              </a: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40" name="文字方塊 39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81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-587829" y="1193312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pic>
        <p:nvPicPr>
          <p:cNvPr id="1026" name="Picture 2" descr="圖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10" y="3184548"/>
            <a:ext cx="5416768" cy="338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圖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" y="1500612"/>
            <a:ext cx="6496740" cy="3182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11" name="文字方塊 10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39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圓角矩形 56"/>
          <p:cNvSpPr/>
          <p:nvPr/>
        </p:nvSpPr>
        <p:spPr>
          <a:xfrm>
            <a:off x="543125" y="1062571"/>
            <a:ext cx="11056692" cy="6764072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749640" y="3276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444840" y="228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382480" y="5594080"/>
            <a:ext cx="5377982" cy="899784"/>
            <a:chOff x="3177082" y="5154026"/>
            <a:chExt cx="5377982" cy="899784"/>
          </a:xfrm>
        </p:grpSpPr>
        <p:sp>
          <p:nvSpPr>
            <p:cNvPr id="17" name="文字方塊 16"/>
            <p:cNvSpPr txBox="1"/>
            <p:nvPr/>
          </p:nvSpPr>
          <p:spPr>
            <a:xfrm>
              <a:off x="4974885" y="5154026"/>
              <a:ext cx="1782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800" b="1" dirty="0" smtClean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範例情境</a:t>
              </a:r>
              <a:endParaRPr lang="zh-TW" altLang="en-US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177082" y="5653700"/>
              <a:ext cx="5377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000" dirty="0" smtClean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在</a:t>
              </a:r>
              <a:r>
                <a:rPr lang="zh-TW" altLang="en-US" sz="2000" b="1" dirty="0" smtClean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爬梯上</a:t>
              </a:r>
              <a:r>
                <a:rPr lang="zh-TW" altLang="en-US" sz="2000" dirty="0" smtClean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需要</a:t>
              </a:r>
              <a:r>
                <a:rPr lang="zh-TW" altLang="en-US" sz="2000" dirty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配戴</a:t>
              </a:r>
              <a:r>
                <a:rPr lang="zh-TW" altLang="en-US" sz="20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安全帽</a:t>
              </a:r>
              <a:r>
                <a:rPr lang="zh-TW" altLang="en-US" sz="2000" b="1" dirty="0">
                  <a:solidFill>
                    <a:schemeClr val="bg1">
                      <a:lumMod val="65000"/>
                    </a:schemeClr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與</a:t>
              </a:r>
              <a:r>
                <a:rPr lang="zh-TW" altLang="en-US" sz="2000" b="1" dirty="0">
                  <a:solidFill>
                    <a:srgbClr val="203F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防摔扣</a:t>
              </a:r>
            </a:p>
          </p:txBody>
        </p:sp>
      </p:grpSp>
      <p:pic>
        <p:nvPicPr>
          <p:cNvPr id="28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030" y="1455206"/>
            <a:ext cx="2880891" cy="3868596"/>
          </a:xfrm>
          <a:prstGeom prst="round2DiagRect">
            <a:avLst>
              <a:gd name="adj1" fmla="val 16667"/>
              <a:gd name="adj2" fmla="val 1654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944323" y="1428891"/>
            <a:ext cx="1276131" cy="1817231"/>
            <a:chOff x="5221448" y="2043067"/>
            <a:chExt cx="2372721" cy="1417178"/>
          </a:xfrm>
        </p:grpSpPr>
        <p:sp>
          <p:nvSpPr>
            <p:cNvPr id="19" name="矩形 18"/>
            <p:cNvSpPr/>
            <p:nvPr/>
          </p:nvSpPr>
          <p:spPr>
            <a:xfrm>
              <a:off x="6025106" y="2310571"/>
              <a:ext cx="906007" cy="1149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221448" y="2043067"/>
              <a:ext cx="2372721" cy="288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rgbClr val="FF0000"/>
                  </a:solidFill>
                </a:rPr>
                <a:t>People_NG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021118" y="1461084"/>
            <a:ext cx="2633251" cy="3862718"/>
            <a:chOff x="2749640" y="1460730"/>
            <a:chExt cx="2633251" cy="386271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5" r="16264"/>
            <a:stretch/>
          </p:blipFill>
          <p:spPr>
            <a:xfrm>
              <a:off x="2749640" y="1460730"/>
              <a:ext cx="2633251" cy="3862718"/>
            </a:xfrm>
            <a:prstGeom prst="round2DiagRect">
              <a:avLst>
                <a:gd name="adj1" fmla="val 16667"/>
                <a:gd name="adj2" fmla="val 1683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8" name="群組 17"/>
            <p:cNvGrpSpPr/>
            <p:nvPr/>
          </p:nvGrpSpPr>
          <p:grpSpPr>
            <a:xfrm>
              <a:off x="3158823" y="2215652"/>
              <a:ext cx="1276131" cy="2909461"/>
              <a:chOff x="5362051" y="2641222"/>
              <a:chExt cx="2372721" cy="242030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362051" y="2916554"/>
                <a:ext cx="2232118" cy="2144971"/>
              </a:xfrm>
              <a:prstGeom prst="rect">
                <a:avLst/>
              </a:prstGeom>
              <a:noFill/>
              <a:ln w="38100">
                <a:solidFill>
                  <a:srgbClr val="C8EF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5362051" y="2641222"/>
                <a:ext cx="2372721" cy="307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err="1" smtClean="0">
                    <a:solidFill>
                      <a:srgbClr val="C8EF95"/>
                    </a:solidFill>
                  </a:rPr>
                  <a:t>People_OK</a:t>
                </a:r>
                <a:endParaRPr lang="zh-TW" altLang="en-US" dirty="0">
                  <a:solidFill>
                    <a:srgbClr val="C8EF95"/>
                  </a:solidFill>
                </a:endParaRPr>
              </a:p>
            </p:txBody>
          </p:sp>
        </p:grpSp>
      </p:grpSp>
      <p:grpSp>
        <p:nvGrpSpPr>
          <p:cNvPr id="30" name="群組 29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31" name="文字方塊 30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6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04" name="圓角矩形 103"/>
          <p:cNvSpPr/>
          <p:nvPr/>
        </p:nvSpPr>
        <p:spPr>
          <a:xfrm>
            <a:off x="4078514" y="1347420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LV1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6172376" y="1405777"/>
            <a:ext cx="565562" cy="23259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LV2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cxnSp>
        <p:nvCxnSpPr>
          <p:cNvPr id="75" name="直線接點 74"/>
          <p:cNvCxnSpPr>
            <a:stCxn id="155" idx="6"/>
            <a:endCxn id="193" idx="1"/>
          </p:cNvCxnSpPr>
          <p:nvPr/>
        </p:nvCxnSpPr>
        <p:spPr>
          <a:xfrm>
            <a:off x="2425398" y="4624323"/>
            <a:ext cx="1230640" cy="8510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48" idx="4"/>
            <a:endCxn id="193" idx="0"/>
          </p:cNvCxnSpPr>
          <p:nvPr/>
        </p:nvCxnSpPr>
        <p:spPr>
          <a:xfrm>
            <a:off x="2376219" y="2088911"/>
            <a:ext cx="1314594" cy="33723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148" idx="4"/>
            <a:endCxn id="194" idx="1"/>
          </p:cNvCxnSpPr>
          <p:nvPr/>
        </p:nvCxnSpPr>
        <p:spPr>
          <a:xfrm>
            <a:off x="2376219" y="2088911"/>
            <a:ext cx="1279820" cy="191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endCxn id="194" idx="2"/>
          </p:cNvCxnSpPr>
          <p:nvPr/>
        </p:nvCxnSpPr>
        <p:spPr>
          <a:xfrm>
            <a:off x="2329928" y="3463416"/>
            <a:ext cx="1311706" cy="569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7740" y="1840556"/>
            <a:ext cx="439799" cy="429134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945" y="2511427"/>
            <a:ext cx="439800" cy="429134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977" y="3721901"/>
            <a:ext cx="439800" cy="429134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684" y="4318066"/>
            <a:ext cx="441260" cy="430560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6" y="5738076"/>
            <a:ext cx="439800" cy="62673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4430" y="4949055"/>
            <a:ext cx="598739" cy="584219"/>
          </a:xfrm>
          <a:prstGeom prst="rect">
            <a:avLst/>
          </a:prstGeom>
        </p:spPr>
      </p:pic>
      <p:cxnSp>
        <p:nvCxnSpPr>
          <p:cNvPr id="93" name="直線接點 92"/>
          <p:cNvCxnSpPr>
            <a:stCxn id="155" idx="6"/>
            <a:endCxn id="194" idx="3"/>
          </p:cNvCxnSpPr>
          <p:nvPr/>
        </p:nvCxnSpPr>
        <p:spPr>
          <a:xfrm flipV="1">
            <a:off x="2425398" y="4067340"/>
            <a:ext cx="1230640" cy="556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157" idx="1"/>
            <a:endCxn id="195" idx="3"/>
          </p:cNvCxnSpPr>
          <p:nvPr/>
        </p:nvCxnSpPr>
        <p:spPr>
          <a:xfrm flipV="1">
            <a:off x="2341444" y="2826543"/>
            <a:ext cx="1315419" cy="3106495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148" idx="4"/>
            <a:endCxn id="195" idx="2"/>
          </p:cNvCxnSpPr>
          <p:nvPr/>
        </p:nvCxnSpPr>
        <p:spPr>
          <a:xfrm>
            <a:off x="2376219" y="2088911"/>
            <a:ext cx="1265414" cy="701756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8" name="橢圓 147"/>
          <p:cNvSpPr/>
          <p:nvPr/>
        </p:nvSpPr>
        <p:spPr>
          <a:xfrm>
            <a:off x="2327040" y="1992938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2327040" y="342416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2327040" y="457633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2327040" y="5918983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3641634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橢圓 194"/>
          <p:cNvSpPr/>
          <p:nvPr/>
        </p:nvSpPr>
        <p:spPr>
          <a:xfrm>
            <a:off x="3641633" y="2739930"/>
            <a:ext cx="103995" cy="101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橢圓 205"/>
          <p:cNvSpPr/>
          <p:nvPr/>
        </p:nvSpPr>
        <p:spPr>
          <a:xfrm>
            <a:off x="4983095" y="5463301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228704" y="2269690"/>
            <a:ext cx="790193" cy="22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People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29663" y="2901958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protective clothing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698133" y="3510176"/>
            <a:ext cx="178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Buckle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20141" y="4121411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Mask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20141" y="4740654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Helmet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20141" y="5472562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Cones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20140" y="6403196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Ladder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984362" y="5251389"/>
            <a:ext cx="790193" cy="1039800"/>
            <a:chOff x="3984362" y="2199513"/>
            <a:chExt cx="790193" cy="1039800"/>
          </a:xfrm>
        </p:grpSpPr>
        <p:pic>
          <p:nvPicPr>
            <p:cNvPr id="91" name="圖片 90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35056" y="2352661"/>
              <a:ext cx="449428" cy="438530"/>
            </a:xfrm>
            <a:prstGeom prst="rect">
              <a:avLst/>
            </a:prstGeom>
          </p:spPr>
        </p:pic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2114" y="2199513"/>
              <a:ext cx="338259" cy="330055"/>
            </a:xfrm>
            <a:prstGeom prst="rect">
              <a:avLst/>
            </a:prstGeom>
          </p:spPr>
        </p:pic>
        <p:sp>
          <p:nvSpPr>
            <p:cNvPr id="133" name="文字方塊 132"/>
            <p:cNvSpPr txBox="1"/>
            <p:nvPr/>
          </p:nvSpPr>
          <p:spPr>
            <a:xfrm>
              <a:off x="3984362" y="2831606"/>
              <a:ext cx="790193" cy="24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單一組合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圓角矩形 67"/>
            <p:cNvSpPr/>
            <p:nvPr/>
          </p:nvSpPr>
          <p:spPr>
            <a:xfrm>
              <a:off x="4032107" y="3042549"/>
              <a:ext cx="716541" cy="196764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3958455" y="4380879"/>
            <a:ext cx="790193" cy="460158"/>
            <a:chOff x="4022079" y="4052722"/>
            <a:chExt cx="884461" cy="526919"/>
          </a:xfrm>
        </p:grpSpPr>
        <p:sp>
          <p:nvSpPr>
            <p:cNvPr id="134" name="文字方塊 133"/>
            <p:cNvSpPr txBox="1"/>
            <p:nvPr/>
          </p:nvSpPr>
          <p:spPr>
            <a:xfrm>
              <a:off x="4022079" y="4052722"/>
              <a:ext cx="884461" cy="282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多重組合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圓角矩形 69"/>
            <p:cNvSpPr/>
            <p:nvPr/>
          </p:nvSpPr>
          <p:spPr>
            <a:xfrm>
              <a:off x="4093078" y="4354330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pic>
        <p:nvPicPr>
          <p:cNvPr id="89" name="圖片 88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25" y="2119123"/>
            <a:ext cx="449428" cy="64045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937" y="1843828"/>
            <a:ext cx="449428" cy="438530"/>
          </a:xfrm>
          <a:prstGeom prst="rect">
            <a:avLst/>
          </a:prstGeom>
        </p:spPr>
      </p:pic>
      <p:sp>
        <p:nvSpPr>
          <p:cNvPr id="144" name="文字方塊 143"/>
          <p:cNvSpPr txBox="1"/>
          <p:nvPr/>
        </p:nvSpPr>
        <p:spPr>
          <a:xfrm>
            <a:off x="3986726" y="2828752"/>
            <a:ext cx="790193" cy="24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3" name="橢圓 192"/>
          <p:cNvSpPr/>
          <p:nvPr/>
        </p:nvSpPr>
        <p:spPr>
          <a:xfrm>
            <a:off x="3641634" y="5461270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圓角矩形 73"/>
          <p:cNvSpPr/>
          <p:nvPr/>
        </p:nvSpPr>
        <p:spPr>
          <a:xfrm>
            <a:off x="4034471" y="3050497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379667" y="4740654"/>
            <a:ext cx="716541" cy="1568342"/>
            <a:chOff x="6481144" y="2357561"/>
            <a:chExt cx="802022" cy="1795882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03" y="3088537"/>
              <a:ext cx="503044" cy="733376"/>
            </a:xfrm>
            <a:prstGeom prst="rect">
              <a:avLst/>
            </a:prstGeom>
          </p:spPr>
        </p:pic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634" y="2532929"/>
              <a:ext cx="503043" cy="502153"/>
            </a:xfrm>
            <a:prstGeom prst="rect">
              <a:avLst/>
            </a:prstGeom>
          </p:spPr>
        </p:pic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3622" y="2357561"/>
              <a:ext cx="378612" cy="377941"/>
            </a:xfrm>
            <a:prstGeom prst="rect">
              <a:avLst/>
            </a:prstGeom>
          </p:spPr>
        </p:pic>
        <p:sp>
          <p:nvSpPr>
            <p:cNvPr id="97" name="圓角矩形 96"/>
            <p:cNvSpPr/>
            <p:nvPr/>
          </p:nvSpPr>
          <p:spPr>
            <a:xfrm>
              <a:off x="6481144" y="3928132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PLVH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99" name="圓角矩形 98"/>
          <p:cNvSpPr/>
          <p:nvPr/>
        </p:nvSpPr>
        <p:spPr>
          <a:xfrm>
            <a:off x="1357607" y="1304738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LV0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9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55" y="1622753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圖片 11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87" y="2119219"/>
            <a:ext cx="449428" cy="640456"/>
          </a:xfrm>
          <a:prstGeom prst="rect">
            <a:avLst/>
          </a:prstGeom>
        </p:spPr>
      </p:pic>
      <p:pic>
        <p:nvPicPr>
          <p:cNvPr id="118" name="圖片 11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6999" y="1843924"/>
            <a:ext cx="449428" cy="438530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4135925" y="5251587"/>
            <a:ext cx="449428" cy="591678"/>
            <a:chOff x="4287456" y="5403789"/>
            <a:chExt cx="449428" cy="591678"/>
          </a:xfrm>
        </p:grpSpPr>
        <p:pic>
          <p:nvPicPr>
            <p:cNvPr id="126" name="圖片 12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287456" y="5556937"/>
              <a:ext cx="449428" cy="438530"/>
            </a:xfrm>
            <a:prstGeom prst="rect">
              <a:avLst/>
            </a:prstGeom>
          </p:spPr>
        </p:pic>
        <p:pic>
          <p:nvPicPr>
            <p:cNvPr id="127" name="圖片 126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34514" y="5403789"/>
              <a:ext cx="338259" cy="330055"/>
            </a:xfrm>
            <a:prstGeom prst="rect">
              <a:avLst/>
            </a:prstGeom>
          </p:spPr>
        </p:pic>
      </p:grpSp>
      <p:pic>
        <p:nvPicPr>
          <p:cNvPr id="128" name="圖片 127"/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6264"/>
          <a:stretch/>
        </p:blipFill>
        <p:spPr>
          <a:xfrm>
            <a:off x="9344416" y="4121411"/>
            <a:ext cx="1649454" cy="2356210"/>
          </a:xfrm>
          <a:prstGeom prst="round2DiagRect">
            <a:avLst>
              <a:gd name="adj1" fmla="val 16667"/>
              <a:gd name="adj2" fmla="val 1683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32" name="群組 131"/>
          <p:cNvGrpSpPr/>
          <p:nvPr/>
        </p:nvGrpSpPr>
        <p:grpSpPr>
          <a:xfrm>
            <a:off x="4140788" y="3601988"/>
            <a:ext cx="449427" cy="591678"/>
            <a:chOff x="4125071" y="3626230"/>
            <a:chExt cx="449427" cy="591678"/>
          </a:xfrm>
        </p:grpSpPr>
        <p:pic>
          <p:nvPicPr>
            <p:cNvPr id="135" name="圖片 134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36" name="圖片 135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37" name="圖片 136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55" y="3923412"/>
            <a:ext cx="366294" cy="366294"/>
          </a:xfrm>
          <a:prstGeom prst="rect">
            <a:avLst/>
          </a:prstGeom>
        </p:spPr>
      </p:pic>
      <p:grpSp>
        <p:nvGrpSpPr>
          <p:cNvPr id="119" name="群組 118"/>
          <p:cNvGrpSpPr/>
          <p:nvPr/>
        </p:nvGrpSpPr>
        <p:grpSpPr>
          <a:xfrm>
            <a:off x="4135665" y="3603442"/>
            <a:ext cx="449427" cy="591678"/>
            <a:chOff x="4125071" y="3626230"/>
            <a:chExt cx="449427" cy="591678"/>
          </a:xfrm>
        </p:grpSpPr>
        <p:pic>
          <p:nvPicPr>
            <p:cNvPr id="120" name="圖片 119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21" name="圖片 120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06" name="圖片 105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32" y="3924866"/>
            <a:ext cx="366294" cy="366294"/>
          </a:xfrm>
          <a:prstGeom prst="rect">
            <a:avLst/>
          </a:prstGeom>
        </p:spPr>
      </p:pic>
      <p:pic>
        <p:nvPicPr>
          <p:cNvPr id="139" name="圖片 1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0" y="3173015"/>
            <a:ext cx="366294" cy="366294"/>
          </a:xfrm>
          <a:prstGeom prst="rect">
            <a:avLst/>
          </a:prstGeom>
        </p:spPr>
      </p:pic>
      <p:pic>
        <p:nvPicPr>
          <p:cNvPr id="140" name="圖片 139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23" y="5058017"/>
            <a:ext cx="366294" cy="366294"/>
          </a:xfrm>
          <a:prstGeom prst="rect">
            <a:avLst/>
          </a:prstGeom>
        </p:spPr>
      </p:pic>
      <p:grpSp>
        <p:nvGrpSpPr>
          <p:cNvPr id="81" name="群組 8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86" name="文字方塊 8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1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04" name="圓角矩形 103"/>
          <p:cNvSpPr/>
          <p:nvPr/>
        </p:nvSpPr>
        <p:spPr>
          <a:xfrm>
            <a:off x="4078514" y="1347420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LV1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6172376" y="1405777"/>
            <a:ext cx="565562" cy="23259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LV2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cxnSp>
        <p:nvCxnSpPr>
          <p:cNvPr id="75" name="直線接點 74"/>
          <p:cNvCxnSpPr>
            <a:stCxn id="155" idx="6"/>
            <a:endCxn id="193" idx="1"/>
          </p:cNvCxnSpPr>
          <p:nvPr/>
        </p:nvCxnSpPr>
        <p:spPr>
          <a:xfrm>
            <a:off x="2425398" y="4624323"/>
            <a:ext cx="1230640" cy="8510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48" idx="4"/>
            <a:endCxn id="193" idx="0"/>
          </p:cNvCxnSpPr>
          <p:nvPr/>
        </p:nvCxnSpPr>
        <p:spPr>
          <a:xfrm>
            <a:off x="2376219" y="2088911"/>
            <a:ext cx="1314594" cy="3372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148" idx="4"/>
            <a:endCxn id="194" idx="1"/>
          </p:cNvCxnSpPr>
          <p:nvPr/>
        </p:nvCxnSpPr>
        <p:spPr>
          <a:xfrm>
            <a:off x="2376219" y="2088911"/>
            <a:ext cx="1279820" cy="19105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endCxn id="194" idx="2"/>
          </p:cNvCxnSpPr>
          <p:nvPr/>
        </p:nvCxnSpPr>
        <p:spPr>
          <a:xfrm>
            <a:off x="2329928" y="3463416"/>
            <a:ext cx="1311706" cy="5699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7740" y="1840556"/>
            <a:ext cx="439799" cy="429134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9945" y="2511427"/>
            <a:ext cx="439800" cy="429134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977" y="3721901"/>
            <a:ext cx="439800" cy="429134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684" y="4318066"/>
            <a:ext cx="441260" cy="430560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6" y="5738076"/>
            <a:ext cx="439800" cy="62673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4430" y="4949055"/>
            <a:ext cx="598739" cy="584219"/>
          </a:xfrm>
          <a:prstGeom prst="rect">
            <a:avLst/>
          </a:prstGeom>
        </p:spPr>
      </p:pic>
      <p:cxnSp>
        <p:nvCxnSpPr>
          <p:cNvPr id="93" name="直線接點 92"/>
          <p:cNvCxnSpPr>
            <a:stCxn id="155" idx="6"/>
            <a:endCxn id="194" idx="3"/>
          </p:cNvCxnSpPr>
          <p:nvPr/>
        </p:nvCxnSpPr>
        <p:spPr>
          <a:xfrm flipV="1">
            <a:off x="2425398" y="4067340"/>
            <a:ext cx="1230640" cy="55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157" idx="1"/>
            <a:endCxn id="195" idx="3"/>
          </p:cNvCxnSpPr>
          <p:nvPr/>
        </p:nvCxnSpPr>
        <p:spPr>
          <a:xfrm flipV="1">
            <a:off x="2341444" y="2826543"/>
            <a:ext cx="1315419" cy="31064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148" idx="4"/>
            <a:endCxn id="195" idx="2"/>
          </p:cNvCxnSpPr>
          <p:nvPr/>
        </p:nvCxnSpPr>
        <p:spPr>
          <a:xfrm>
            <a:off x="2376219" y="2088911"/>
            <a:ext cx="1265414" cy="7017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8" name="橢圓 147"/>
          <p:cNvSpPr/>
          <p:nvPr/>
        </p:nvSpPr>
        <p:spPr>
          <a:xfrm>
            <a:off x="2327040" y="1992938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2327040" y="342416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2327040" y="457633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2327040" y="5918983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3641634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橢圓 194"/>
          <p:cNvSpPr/>
          <p:nvPr/>
        </p:nvSpPr>
        <p:spPr>
          <a:xfrm>
            <a:off x="3641633" y="2739930"/>
            <a:ext cx="103995" cy="101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228704" y="2269690"/>
            <a:ext cx="790193" cy="22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People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29663" y="2901958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protective clothing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20141" y="4121411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Mask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20141" y="4740654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Helmet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20141" y="5472562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Cones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20140" y="6403196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Ladder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984362" y="5251389"/>
            <a:ext cx="790193" cy="1039800"/>
            <a:chOff x="3984362" y="2199513"/>
            <a:chExt cx="790193" cy="1039800"/>
          </a:xfrm>
        </p:grpSpPr>
        <p:pic>
          <p:nvPicPr>
            <p:cNvPr id="91" name="圖片 9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35056" y="2352661"/>
              <a:ext cx="449428" cy="438530"/>
            </a:xfrm>
            <a:prstGeom prst="rect">
              <a:avLst/>
            </a:prstGeom>
          </p:spPr>
        </p:pic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2114" y="2199513"/>
              <a:ext cx="338259" cy="330055"/>
            </a:xfrm>
            <a:prstGeom prst="rect">
              <a:avLst/>
            </a:prstGeom>
          </p:spPr>
        </p:pic>
        <p:sp>
          <p:nvSpPr>
            <p:cNvPr id="133" name="文字方塊 132"/>
            <p:cNvSpPr txBox="1"/>
            <p:nvPr/>
          </p:nvSpPr>
          <p:spPr>
            <a:xfrm>
              <a:off x="3984362" y="2831606"/>
              <a:ext cx="790193" cy="24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單一組合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圓角矩形 67"/>
            <p:cNvSpPr/>
            <p:nvPr/>
          </p:nvSpPr>
          <p:spPr>
            <a:xfrm>
              <a:off x="4032107" y="3042549"/>
              <a:ext cx="716541" cy="196764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3958455" y="4380877"/>
            <a:ext cx="790193" cy="24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多重組合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4021887" y="4644271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PVH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89" name="圖片 8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25" y="2119123"/>
            <a:ext cx="449428" cy="64045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937" y="1843828"/>
            <a:ext cx="449428" cy="438530"/>
          </a:xfrm>
          <a:prstGeom prst="rect">
            <a:avLst/>
          </a:prstGeom>
        </p:spPr>
      </p:pic>
      <p:sp>
        <p:nvSpPr>
          <p:cNvPr id="144" name="文字方塊 143"/>
          <p:cNvSpPr txBox="1"/>
          <p:nvPr/>
        </p:nvSpPr>
        <p:spPr>
          <a:xfrm>
            <a:off x="3986726" y="2828752"/>
            <a:ext cx="790193" cy="24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3" name="橢圓 192"/>
          <p:cNvSpPr/>
          <p:nvPr/>
        </p:nvSpPr>
        <p:spPr>
          <a:xfrm>
            <a:off x="3641634" y="5461270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圓角矩形 73"/>
          <p:cNvSpPr/>
          <p:nvPr/>
        </p:nvSpPr>
        <p:spPr>
          <a:xfrm>
            <a:off x="4034471" y="3050497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379667" y="4740654"/>
            <a:ext cx="716541" cy="1568342"/>
            <a:chOff x="6481144" y="2357561"/>
            <a:chExt cx="802022" cy="1795882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03" y="3088537"/>
              <a:ext cx="503044" cy="733376"/>
            </a:xfrm>
            <a:prstGeom prst="rect">
              <a:avLst/>
            </a:prstGeom>
          </p:spPr>
        </p:pic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634" y="2532929"/>
              <a:ext cx="503043" cy="502153"/>
            </a:xfrm>
            <a:prstGeom prst="rect">
              <a:avLst/>
            </a:prstGeom>
          </p:spPr>
        </p:pic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3622" y="2357561"/>
              <a:ext cx="378612" cy="377941"/>
            </a:xfrm>
            <a:prstGeom prst="rect">
              <a:avLst/>
            </a:prstGeom>
          </p:spPr>
        </p:pic>
        <p:sp>
          <p:nvSpPr>
            <p:cNvPr id="97" name="圓角矩形 96"/>
            <p:cNvSpPr/>
            <p:nvPr/>
          </p:nvSpPr>
          <p:spPr>
            <a:xfrm>
              <a:off x="6481144" y="3928132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PLVH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99" name="圓角矩形 98"/>
          <p:cNvSpPr/>
          <p:nvPr/>
        </p:nvSpPr>
        <p:spPr>
          <a:xfrm>
            <a:off x="1357607" y="1304738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LV0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9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55" y="1622753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圖片 109"/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6264"/>
          <a:stretch/>
        </p:blipFill>
        <p:spPr>
          <a:xfrm>
            <a:off x="9344416" y="4121411"/>
            <a:ext cx="1649454" cy="2356210"/>
          </a:xfrm>
          <a:prstGeom prst="round2DiagRect">
            <a:avLst>
              <a:gd name="adj1" fmla="val 16667"/>
              <a:gd name="adj2" fmla="val 1683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8" name="橢圓 97"/>
          <p:cNvSpPr/>
          <p:nvPr/>
        </p:nvSpPr>
        <p:spPr>
          <a:xfrm>
            <a:off x="4983095" y="2541375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5" name="群組 124"/>
          <p:cNvGrpSpPr/>
          <p:nvPr/>
        </p:nvGrpSpPr>
        <p:grpSpPr>
          <a:xfrm>
            <a:off x="4135665" y="3603442"/>
            <a:ext cx="449427" cy="591678"/>
            <a:chOff x="4125071" y="3626230"/>
            <a:chExt cx="449427" cy="591678"/>
          </a:xfrm>
        </p:grpSpPr>
        <p:pic>
          <p:nvPicPr>
            <p:cNvPr id="126" name="圖片 12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27" name="圖片 126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28" name="圖片 12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32" y="3924866"/>
            <a:ext cx="366294" cy="366294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0" y="3173015"/>
            <a:ext cx="366294" cy="366294"/>
          </a:xfrm>
          <a:prstGeom prst="rect">
            <a:avLst/>
          </a:prstGeom>
        </p:spPr>
      </p:pic>
      <p:pic>
        <p:nvPicPr>
          <p:cNvPr id="130" name="圖片 129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23" y="5058017"/>
            <a:ext cx="366294" cy="366294"/>
          </a:xfrm>
          <a:prstGeom prst="rect">
            <a:avLst/>
          </a:prstGeom>
        </p:spPr>
      </p:pic>
      <p:sp>
        <p:nvSpPr>
          <p:cNvPr id="131" name="文字方塊 130"/>
          <p:cNvSpPr txBox="1"/>
          <p:nvPr/>
        </p:nvSpPr>
        <p:spPr>
          <a:xfrm>
            <a:off x="698133" y="3510176"/>
            <a:ext cx="178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Buckle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86" name="文字方塊 8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94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圖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4" name="圓角矩形 113"/>
          <p:cNvSpPr/>
          <p:nvPr/>
        </p:nvSpPr>
        <p:spPr>
          <a:xfrm>
            <a:off x="-637001" y="1161936"/>
            <a:ext cx="13318600" cy="5978197"/>
          </a:xfrm>
          <a:prstGeom prst="roundRect">
            <a:avLst>
              <a:gd name="adj" fmla="val 8997"/>
            </a:avLst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353;p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4B330883-6CE3-A043-2171-3CA889044CCB}"/>
              </a:ext>
            </a:extLst>
          </p:cNvPr>
          <p:cNvSpPr txBox="1">
            <a:spLocks/>
          </p:cNvSpPr>
          <p:nvPr/>
        </p:nvSpPr>
        <p:spPr>
          <a:xfrm>
            <a:off x="2597240" y="175216"/>
            <a:ext cx="3143761" cy="8309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+mj-lt"/>
              <a:ea typeface="Noto Sans TC Medium" panose="020B0500000000000000" pitchFamily="34" charset="-128"/>
            </a:endParaRPr>
          </a:p>
        </p:txBody>
      </p:sp>
      <p:sp>
        <p:nvSpPr>
          <p:cNvPr id="104" name="圓角矩形 103"/>
          <p:cNvSpPr/>
          <p:nvPr/>
        </p:nvSpPr>
        <p:spPr>
          <a:xfrm>
            <a:off x="4078514" y="1347420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LV1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6172376" y="1405777"/>
            <a:ext cx="565562" cy="23259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LV2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cxnSp>
        <p:nvCxnSpPr>
          <p:cNvPr id="75" name="直線接點 74"/>
          <p:cNvCxnSpPr>
            <a:stCxn id="155" idx="6"/>
            <a:endCxn id="193" idx="1"/>
          </p:cNvCxnSpPr>
          <p:nvPr/>
        </p:nvCxnSpPr>
        <p:spPr>
          <a:xfrm>
            <a:off x="2425398" y="4624323"/>
            <a:ext cx="1230640" cy="8510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48" idx="4"/>
            <a:endCxn id="193" idx="0"/>
          </p:cNvCxnSpPr>
          <p:nvPr/>
        </p:nvCxnSpPr>
        <p:spPr>
          <a:xfrm>
            <a:off x="2376219" y="2088911"/>
            <a:ext cx="1314594" cy="3372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148" idx="4"/>
            <a:endCxn id="194" idx="1"/>
          </p:cNvCxnSpPr>
          <p:nvPr/>
        </p:nvCxnSpPr>
        <p:spPr>
          <a:xfrm>
            <a:off x="2376219" y="2088911"/>
            <a:ext cx="1279820" cy="19105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endCxn id="194" idx="2"/>
          </p:cNvCxnSpPr>
          <p:nvPr/>
        </p:nvCxnSpPr>
        <p:spPr>
          <a:xfrm>
            <a:off x="2329928" y="3463416"/>
            <a:ext cx="1311706" cy="5699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圖片 7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7740" y="1840556"/>
            <a:ext cx="439799" cy="429134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79945" y="2511427"/>
            <a:ext cx="439800" cy="429134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977" y="3721901"/>
            <a:ext cx="439800" cy="429134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83684" y="4318066"/>
            <a:ext cx="441260" cy="430560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6" y="5738076"/>
            <a:ext cx="439800" cy="62673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4430" y="4949055"/>
            <a:ext cx="598739" cy="584219"/>
          </a:xfrm>
          <a:prstGeom prst="rect">
            <a:avLst/>
          </a:prstGeom>
        </p:spPr>
      </p:pic>
      <p:cxnSp>
        <p:nvCxnSpPr>
          <p:cNvPr id="93" name="直線接點 92"/>
          <p:cNvCxnSpPr>
            <a:stCxn id="155" idx="6"/>
            <a:endCxn id="194" idx="3"/>
          </p:cNvCxnSpPr>
          <p:nvPr/>
        </p:nvCxnSpPr>
        <p:spPr>
          <a:xfrm flipV="1">
            <a:off x="2425398" y="4067340"/>
            <a:ext cx="1230640" cy="55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157" idx="1"/>
            <a:endCxn id="195" idx="3"/>
          </p:cNvCxnSpPr>
          <p:nvPr/>
        </p:nvCxnSpPr>
        <p:spPr>
          <a:xfrm flipV="1">
            <a:off x="2341444" y="2826543"/>
            <a:ext cx="1315419" cy="31064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直線接點 94"/>
          <p:cNvCxnSpPr>
            <a:stCxn id="148" idx="4"/>
            <a:endCxn id="195" idx="2"/>
          </p:cNvCxnSpPr>
          <p:nvPr/>
        </p:nvCxnSpPr>
        <p:spPr>
          <a:xfrm>
            <a:off x="2376219" y="2088911"/>
            <a:ext cx="1265414" cy="7017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8" name="橢圓 147"/>
          <p:cNvSpPr/>
          <p:nvPr/>
        </p:nvSpPr>
        <p:spPr>
          <a:xfrm>
            <a:off x="2327040" y="1992938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2327040" y="342416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2327040" y="457633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2327040" y="5918983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3641634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橢圓 194"/>
          <p:cNvSpPr/>
          <p:nvPr/>
        </p:nvSpPr>
        <p:spPr>
          <a:xfrm>
            <a:off x="3641633" y="2739930"/>
            <a:ext cx="103995" cy="101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橢圓 205"/>
          <p:cNvSpPr/>
          <p:nvPr/>
        </p:nvSpPr>
        <p:spPr>
          <a:xfrm>
            <a:off x="4983095" y="2541375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7" name="橢圓 206"/>
          <p:cNvSpPr/>
          <p:nvPr/>
        </p:nvSpPr>
        <p:spPr>
          <a:xfrm>
            <a:off x="4983095" y="3985422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6022299" y="5464046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228704" y="2269690"/>
            <a:ext cx="790193" cy="22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People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29663" y="2901958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protective </a:t>
            </a:r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clothing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20141" y="4121411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Mask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20141" y="4740654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Helmet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720141" y="5472562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Cones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20140" y="6403196"/>
            <a:ext cx="1788276" cy="21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Ladder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3984362" y="5251389"/>
            <a:ext cx="790193" cy="1039800"/>
            <a:chOff x="3984362" y="2199513"/>
            <a:chExt cx="790193" cy="1039800"/>
          </a:xfrm>
        </p:grpSpPr>
        <p:pic>
          <p:nvPicPr>
            <p:cNvPr id="91" name="圖片 90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35056" y="2352661"/>
              <a:ext cx="449428" cy="438530"/>
            </a:xfrm>
            <a:prstGeom prst="rect">
              <a:avLst/>
            </a:prstGeom>
          </p:spPr>
        </p:pic>
        <p:pic>
          <p:nvPicPr>
            <p:cNvPr id="92" name="圖片 91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2114" y="2199513"/>
              <a:ext cx="338259" cy="330055"/>
            </a:xfrm>
            <a:prstGeom prst="rect">
              <a:avLst/>
            </a:prstGeom>
          </p:spPr>
        </p:pic>
        <p:sp>
          <p:nvSpPr>
            <p:cNvPr id="133" name="文字方塊 132"/>
            <p:cNvSpPr txBox="1"/>
            <p:nvPr/>
          </p:nvSpPr>
          <p:spPr>
            <a:xfrm>
              <a:off x="3984362" y="2831606"/>
              <a:ext cx="790193" cy="24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單一組合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圓角矩形 67"/>
            <p:cNvSpPr/>
            <p:nvPr/>
          </p:nvSpPr>
          <p:spPr>
            <a:xfrm>
              <a:off x="4032107" y="3042549"/>
              <a:ext cx="716541" cy="196764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3958455" y="4380879"/>
            <a:ext cx="790193" cy="460158"/>
            <a:chOff x="4022079" y="4052722"/>
            <a:chExt cx="884461" cy="526919"/>
          </a:xfrm>
        </p:grpSpPr>
        <p:sp>
          <p:nvSpPr>
            <p:cNvPr id="134" name="文字方塊 133"/>
            <p:cNvSpPr txBox="1"/>
            <p:nvPr/>
          </p:nvSpPr>
          <p:spPr>
            <a:xfrm>
              <a:off x="4022079" y="4052722"/>
              <a:ext cx="884461" cy="282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多重組合</a:t>
              </a:r>
              <a:endParaRPr lang="zh-TW" altLang="en-US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圓角矩形 69"/>
            <p:cNvSpPr/>
            <p:nvPr/>
          </p:nvSpPr>
          <p:spPr>
            <a:xfrm>
              <a:off x="4093078" y="4354330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pic>
        <p:nvPicPr>
          <p:cNvPr id="89" name="圖片 8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25" y="2119123"/>
            <a:ext cx="449428" cy="64045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937" y="1843828"/>
            <a:ext cx="449428" cy="438530"/>
          </a:xfrm>
          <a:prstGeom prst="rect">
            <a:avLst/>
          </a:prstGeom>
        </p:spPr>
      </p:pic>
      <p:sp>
        <p:nvSpPr>
          <p:cNvPr id="144" name="文字方塊 143"/>
          <p:cNvSpPr txBox="1"/>
          <p:nvPr/>
        </p:nvSpPr>
        <p:spPr>
          <a:xfrm>
            <a:off x="3986726" y="2828752"/>
            <a:ext cx="790193" cy="24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05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單一組合</a:t>
            </a:r>
            <a:endParaRPr lang="zh-TW" altLang="en-US" sz="105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3" name="橢圓 192"/>
          <p:cNvSpPr/>
          <p:nvPr/>
        </p:nvSpPr>
        <p:spPr>
          <a:xfrm>
            <a:off x="3641634" y="5461270"/>
            <a:ext cx="98358" cy="959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圓角矩形 73"/>
          <p:cNvSpPr/>
          <p:nvPr/>
        </p:nvSpPr>
        <p:spPr>
          <a:xfrm>
            <a:off x="4034471" y="3050497"/>
            <a:ext cx="716541" cy="196764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itchFamily="34" charset="-120"/>
              </a:rPr>
              <a:t>PL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6379667" y="4740654"/>
            <a:ext cx="716541" cy="1568342"/>
            <a:chOff x="6481144" y="2357561"/>
            <a:chExt cx="802022" cy="1795882"/>
          </a:xfrm>
        </p:grpSpPr>
        <p:pic>
          <p:nvPicPr>
            <p:cNvPr id="116" name="圖片 115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03" y="3088537"/>
              <a:ext cx="503044" cy="733376"/>
            </a:xfrm>
            <a:prstGeom prst="rect">
              <a:avLst/>
            </a:prstGeom>
          </p:spPr>
        </p:pic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30634" y="2532929"/>
              <a:ext cx="503043" cy="502153"/>
            </a:xfrm>
            <a:prstGeom prst="rect">
              <a:avLst/>
            </a:prstGeom>
          </p:spPr>
        </p:pic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93622" y="2357561"/>
              <a:ext cx="378612" cy="377941"/>
            </a:xfrm>
            <a:prstGeom prst="rect">
              <a:avLst/>
            </a:prstGeom>
          </p:spPr>
        </p:pic>
        <p:sp>
          <p:nvSpPr>
            <p:cNvPr id="97" name="圓角矩形 96"/>
            <p:cNvSpPr/>
            <p:nvPr/>
          </p:nvSpPr>
          <p:spPr>
            <a:xfrm>
              <a:off x="6481144" y="3928132"/>
              <a:ext cx="802022" cy="225311"/>
            </a:xfrm>
            <a:prstGeom prst="round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lIns="68567" tIns="34283" rIns="68567" bIns="34283" anchor="ctr"/>
            <a:lstStyle/>
            <a:p>
              <a:pPr marL="0" marR="0" lvl="0" indent="0" algn="ctr" defTabSz="91351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軟正黑體" pitchFamily="34" charset="-120"/>
                </a:rPr>
                <a:t>PLVH</a:t>
              </a:r>
              <a:endParaRPr kumimoji="0" lang="zh-TW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微軟正黑體" pitchFamily="34" charset="-120"/>
              </a:endParaRPr>
            </a:p>
          </p:txBody>
        </p:sp>
      </p:grpSp>
      <p:sp>
        <p:nvSpPr>
          <p:cNvPr id="99" name="圓角矩形 98"/>
          <p:cNvSpPr/>
          <p:nvPr/>
        </p:nvSpPr>
        <p:spPr>
          <a:xfrm>
            <a:off x="1357607" y="1304738"/>
            <a:ext cx="565562" cy="236281"/>
          </a:xfrm>
          <a:prstGeom prst="round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lIns="68567" tIns="34283" rIns="68567" bIns="34283" anchor="ctr"/>
          <a:lstStyle/>
          <a:p>
            <a:pPr marL="0" marR="0" lvl="0" indent="0" algn="ctr" defTabSz="91351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軟正黑體" pitchFamily="34" charset="-120"/>
              </a:rPr>
              <a:t>LV0</a:t>
            </a:r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軟正黑體" pitchFamily="34" charset="-120"/>
            </a:endParaRPr>
          </a:p>
        </p:txBody>
      </p:sp>
      <p:pic>
        <p:nvPicPr>
          <p:cNvPr id="96" name="Picture 4" descr="臺北市勞動檢查處-新聞稿-北市春安勞檢違規率下降4％，已有進步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16" y="1633316"/>
            <a:ext cx="1609266" cy="2146694"/>
          </a:xfrm>
          <a:prstGeom prst="round2DiagRect">
            <a:avLst>
              <a:gd name="adj1" fmla="val 16667"/>
              <a:gd name="adj2" fmla="val 1254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7002755" y="1543730"/>
            <a:ext cx="1894976" cy="2225717"/>
            <a:chOff x="7002755" y="4336417"/>
            <a:chExt cx="1894976" cy="2225717"/>
          </a:xfrm>
        </p:grpSpPr>
        <p:pic>
          <p:nvPicPr>
            <p:cNvPr id="108" name="Picture 4" descr="臺北市勞動檢查處-新聞稿-北市春安勞檢違規率下降4％，已有進步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755" y="4415440"/>
              <a:ext cx="1609266" cy="2146694"/>
            </a:xfrm>
            <a:prstGeom prst="round2DiagRect">
              <a:avLst>
                <a:gd name="adj1" fmla="val 16667"/>
                <a:gd name="adj2" fmla="val 12549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矩形 108"/>
            <p:cNvSpPr/>
            <p:nvPr/>
          </p:nvSpPr>
          <p:spPr>
            <a:xfrm>
              <a:off x="8233638" y="5570211"/>
              <a:ext cx="298744" cy="959472"/>
            </a:xfrm>
            <a:prstGeom prst="rect">
              <a:avLst/>
            </a:prstGeom>
            <a:noFill/>
            <a:ln w="38100">
              <a:solidFill>
                <a:srgbClr val="FF914B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7930671" y="5334062"/>
              <a:ext cx="9670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rgbClr val="FF914B"/>
                  </a:solidFill>
                </a:rPr>
                <a:t>People_OUT</a:t>
              </a:r>
              <a:endParaRPr lang="zh-TW" altLang="en-US" sz="1200" dirty="0">
                <a:solidFill>
                  <a:srgbClr val="FF914B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546624" y="4552416"/>
              <a:ext cx="295320" cy="87762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7193553" y="4336417"/>
              <a:ext cx="827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People_IN</a:t>
              </a:r>
              <a:endParaRPr lang="zh-TW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1" name="直線接點 10"/>
          <p:cNvCxnSpPr/>
          <p:nvPr/>
        </p:nvCxnSpPr>
        <p:spPr>
          <a:xfrm>
            <a:off x="8934873" y="1267255"/>
            <a:ext cx="0" cy="5350966"/>
          </a:xfrm>
          <a:prstGeom prst="line">
            <a:avLst/>
          </a:prstGeom>
          <a:ln w="1905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向右箭號 105"/>
          <p:cNvSpPr/>
          <p:nvPr/>
        </p:nvSpPr>
        <p:spPr>
          <a:xfrm>
            <a:off x="5271139" y="2588113"/>
            <a:ext cx="1064307" cy="30363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接點 106"/>
          <p:cNvCxnSpPr>
            <a:stCxn id="206" idx="4"/>
            <a:endCxn id="211" idx="1"/>
          </p:cNvCxnSpPr>
          <p:nvPr/>
        </p:nvCxnSpPr>
        <p:spPr>
          <a:xfrm>
            <a:off x="5032274" y="2637348"/>
            <a:ext cx="1004429" cy="284075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/>
          <p:cNvCxnSpPr>
            <a:stCxn id="207" idx="5"/>
            <a:endCxn id="211" idx="1"/>
          </p:cNvCxnSpPr>
          <p:nvPr/>
        </p:nvCxnSpPr>
        <p:spPr>
          <a:xfrm>
            <a:off x="5067049" y="4067340"/>
            <a:ext cx="969654" cy="141076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6264"/>
          <a:stretch/>
        </p:blipFill>
        <p:spPr>
          <a:xfrm>
            <a:off x="9344416" y="4121411"/>
            <a:ext cx="1649454" cy="2356210"/>
          </a:xfrm>
          <a:prstGeom prst="round2DiagRect">
            <a:avLst>
              <a:gd name="adj1" fmla="val 16667"/>
              <a:gd name="adj2" fmla="val 1683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15" name="群組 114"/>
          <p:cNvGrpSpPr/>
          <p:nvPr/>
        </p:nvGrpSpPr>
        <p:grpSpPr>
          <a:xfrm>
            <a:off x="4135665" y="3603442"/>
            <a:ext cx="449427" cy="591678"/>
            <a:chOff x="4125071" y="3626230"/>
            <a:chExt cx="449427" cy="591678"/>
          </a:xfrm>
        </p:grpSpPr>
        <p:pic>
          <p:nvPicPr>
            <p:cNvPr id="128" name="圖片 12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25071" y="3779378"/>
              <a:ext cx="449427" cy="438530"/>
            </a:xfrm>
            <a:prstGeom prst="rect">
              <a:avLst/>
            </a:prstGeom>
          </p:spPr>
        </p:pic>
        <p:pic>
          <p:nvPicPr>
            <p:cNvPr id="129" name="圖片 12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1347" y="3626230"/>
              <a:ext cx="338259" cy="330055"/>
            </a:xfrm>
            <a:prstGeom prst="rect">
              <a:avLst/>
            </a:prstGeom>
          </p:spPr>
        </p:pic>
      </p:grpSp>
      <p:pic>
        <p:nvPicPr>
          <p:cNvPr id="130" name="圖片 12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32" y="3924866"/>
            <a:ext cx="366294" cy="366294"/>
          </a:xfrm>
          <a:prstGeom prst="rect">
            <a:avLst/>
          </a:prstGeom>
        </p:spPr>
      </p:pic>
      <p:pic>
        <p:nvPicPr>
          <p:cNvPr id="131" name="圖片 130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30" y="3173015"/>
            <a:ext cx="366294" cy="366294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23" y="5058017"/>
            <a:ext cx="366294" cy="366294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6511642" y="4748494"/>
            <a:ext cx="451010" cy="1278818"/>
            <a:chOff x="6665624" y="4893054"/>
            <a:chExt cx="451010" cy="1278818"/>
          </a:xfrm>
        </p:grpSpPr>
        <p:pic>
          <p:nvPicPr>
            <p:cNvPr id="117" name="圖片 116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78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205" y="5531415"/>
              <a:ext cx="449429" cy="640457"/>
            </a:xfrm>
            <a:prstGeom prst="rect">
              <a:avLst/>
            </a:prstGeom>
          </p:spPr>
        </p:pic>
        <p:pic>
          <p:nvPicPr>
            <p:cNvPr id="118" name="圖片 117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65624" y="5046203"/>
              <a:ext cx="449428" cy="438530"/>
            </a:xfrm>
            <a:prstGeom prst="rect">
              <a:avLst/>
            </a:prstGeom>
          </p:spPr>
        </p:pic>
        <p:pic>
          <p:nvPicPr>
            <p:cNvPr id="119" name="圖片 11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21899" y="4893054"/>
              <a:ext cx="338259" cy="330056"/>
            </a:xfrm>
            <a:prstGeom prst="rect">
              <a:avLst/>
            </a:prstGeom>
          </p:spPr>
        </p:pic>
      </p:grpSp>
      <p:pic>
        <p:nvPicPr>
          <p:cNvPr id="132" name="圖片 131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27" y="5058017"/>
            <a:ext cx="366294" cy="366294"/>
          </a:xfrm>
          <a:prstGeom prst="rect">
            <a:avLst/>
          </a:prstGeom>
        </p:spPr>
      </p:pic>
      <p:sp>
        <p:nvSpPr>
          <p:cNvPr id="136" name="文字方塊 135"/>
          <p:cNvSpPr txBox="1"/>
          <p:nvPr/>
        </p:nvSpPr>
        <p:spPr>
          <a:xfrm>
            <a:off x="698133" y="3510176"/>
            <a:ext cx="1788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Buckle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187167" y="147427"/>
            <a:ext cx="2444522" cy="947118"/>
            <a:chOff x="2508309" y="2921168"/>
            <a:chExt cx="6795083" cy="1771617"/>
          </a:xfrm>
        </p:grpSpPr>
        <p:sp>
          <p:nvSpPr>
            <p:cNvPr id="86" name="文字方塊 85"/>
            <p:cNvSpPr txBox="1"/>
            <p:nvPr/>
          </p:nvSpPr>
          <p:spPr>
            <a:xfrm>
              <a:off x="2508309" y="2921168"/>
              <a:ext cx="6795083" cy="120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情境設</a:t>
              </a:r>
              <a:r>
                <a:rPr lang="zh-TW" altLang="en-US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3130696" y="3829225"/>
              <a:ext cx="5550306" cy="863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chemeClr val="bg1"/>
                  </a:solidFill>
                </a:rPr>
                <a:t>Safety </a:t>
              </a:r>
              <a:r>
                <a:rPr lang="en-US" altLang="zh-TW" sz="2400" dirty="0" smtClean="0">
                  <a:solidFill>
                    <a:schemeClr val="bg1"/>
                  </a:solidFill>
                </a:rPr>
                <a:t>Vision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73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</TotalTime>
  <Words>574</Words>
  <Application>Microsoft Office PowerPoint</Application>
  <PresentationFormat>寬螢幕</PresentationFormat>
  <Paragraphs>142</Paragraphs>
  <Slides>14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5" baseType="lpstr">
      <vt:lpstr>Microsoft YaHei</vt:lpstr>
      <vt:lpstr>Noto Sans KR Medium</vt:lpstr>
      <vt:lpstr>Noto Sans TC Medium</vt:lpstr>
      <vt:lpstr>微軟正黑體</vt:lpstr>
      <vt:lpstr>微軟正黑體 Light</vt:lpstr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2307023 張岱玲</dc:creator>
  <cp:lastModifiedBy>Jacky WF Lin 林暐峰</cp:lastModifiedBy>
  <cp:revision>125</cp:revision>
  <dcterms:created xsi:type="dcterms:W3CDTF">2023-08-15T07:01:33Z</dcterms:created>
  <dcterms:modified xsi:type="dcterms:W3CDTF">2024-11-30T06:26:55Z</dcterms:modified>
</cp:coreProperties>
</file>